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7" r:id="rId5"/>
    <p:sldId id="262" r:id="rId6"/>
    <p:sldId id="273" r:id="rId7"/>
    <p:sldId id="267" r:id="rId8"/>
    <p:sldId id="263" r:id="rId9"/>
    <p:sldId id="264" r:id="rId10"/>
    <p:sldId id="265" r:id="rId11"/>
    <p:sldId id="266" r:id="rId12"/>
    <p:sldId id="275" r:id="rId13"/>
    <p:sldId id="276" r:id="rId14"/>
    <p:sldId id="274" r:id="rId15"/>
    <p:sldId id="278" r:id="rId16"/>
    <p:sldId id="277" r:id="rId17"/>
    <p:sldId id="268" r:id="rId18"/>
    <p:sldId id="284" r:id="rId19"/>
    <p:sldId id="282" r:id="rId20"/>
    <p:sldId id="283" r:id="rId21"/>
    <p:sldId id="271" r:id="rId22"/>
    <p:sldId id="279" r:id="rId23"/>
    <p:sldId id="272" r:id="rId24"/>
    <p:sldId id="28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29" autoAdjust="0"/>
    <p:restoredTop sz="94619" autoAdjust="0"/>
  </p:normalViewPr>
  <p:slideViewPr>
    <p:cSldViewPr snapToGrid="0">
      <p:cViewPr varScale="1">
        <p:scale>
          <a:sx n="148" d="100"/>
          <a:sy n="148" d="100"/>
        </p:scale>
        <p:origin x="10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9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7677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796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8664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735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13799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468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629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644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7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7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6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1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5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1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10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84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heShadow69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oneofone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ogetherallofu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50860"/>
            <a:ext cx="6155141" cy="3028983"/>
          </a:xfrm>
        </p:spPr>
        <p:txBody>
          <a:bodyPr>
            <a:normAutofit/>
          </a:bodyPr>
          <a:lstStyle/>
          <a:p>
            <a:r>
              <a:rPr lang="en-US" b="1" dirty="0"/>
              <a:t>Secure Your</a:t>
            </a:r>
            <a:r>
              <a:rPr lang="he-IL" b="1" dirty="0"/>
              <a:t> </a:t>
            </a:r>
            <a:r>
              <a:rPr lang="en-US" b="1" dirty="0"/>
              <a:t>Mind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843868"/>
            <a:ext cx="4264026" cy="15647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Yuval Itzhak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Yuval Cohen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Bar </a:t>
            </a:r>
            <a:r>
              <a:rPr lang="en-US" dirty="0" err="1">
                <a:solidFill>
                  <a:schemeClr val="tx1"/>
                </a:solidFill>
              </a:rPr>
              <a:t>Simovich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, person, person, holding&#10;&#10;Description automatically generated">
            <a:extLst>
              <a:ext uri="{FF2B5EF4-FFF2-40B4-BE49-F238E27FC236}">
                <a16:creationId xmlns:a16="http://schemas.microsoft.com/office/drawing/2014/main" id="{4D7CF4A6-C04A-477C-AF27-34A66EA72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9" r="24764" b="-3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69" name="Group 52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FE146-21D8-43DD-AAA9-7FBB6970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9" y="1156341"/>
            <a:ext cx="11565358" cy="41939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9DFABB-ABD0-46EA-A2CD-B56A41E5D828}"/>
              </a:ext>
            </a:extLst>
          </p:cNvPr>
          <p:cNvSpPr/>
          <p:nvPr/>
        </p:nvSpPr>
        <p:spPr>
          <a:xfrm>
            <a:off x="641838" y="2743200"/>
            <a:ext cx="10933235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0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46E79-DE9E-4C39-9D61-0F8C4ADB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068" y="973539"/>
            <a:ext cx="5770033" cy="1455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0FDDA-EC3A-4094-AB4F-1A8750C4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3" y="1050879"/>
            <a:ext cx="6067617" cy="12965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D4022-3C1B-4A49-8A41-B4B315B9B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273" y="3093493"/>
            <a:ext cx="8368152" cy="31162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B06A06-E43F-461E-B13B-9EE14DEDEB4C}"/>
              </a:ext>
            </a:extLst>
          </p:cNvPr>
          <p:cNvSpPr/>
          <p:nvPr/>
        </p:nvSpPr>
        <p:spPr>
          <a:xfrm>
            <a:off x="2088173" y="3093493"/>
            <a:ext cx="2492619" cy="823480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C7892-E2C0-48D5-95EC-0671248F704C}"/>
              </a:ext>
            </a:extLst>
          </p:cNvPr>
          <p:cNvCxnSpPr>
            <a:cxnSpLocks/>
          </p:cNvCxnSpPr>
          <p:nvPr/>
        </p:nvCxnSpPr>
        <p:spPr>
          <a:xfrm flipH="1">
            <a:off x="11289323" y="1811215"/>
            <a:ext cx="60227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2E0A109-74B9-4117-90D0-63FEAFF51DF7}"/>
              </a:ext>
            </a:extLst>
          </p:cNvPr>
          <p:cNvSpPr/>
          <p:nvPr/>
        </p:nvSpPr>
        <p:spPr>
          <a:xfrm>
            <a:off x="5767754" y="3744124"/>
            <a:ext cx="4573671" cy="823480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E08141-2EC5-4B95-B777-2D181F108497}"/>
              </a:ext>
            </a:extLst>
          </p:cNvPr>
          <p:cNvCxnSpPr>
            <a:cxnSpLocks/>
          </p:cNvCxnSpPr>
          <p:nvPr/>
        </p:nvCxnSpPr>
        <p:spPr>
          <a:xfrm flipH="1">
            <a:off x="1507881" y="1925515"/>
            <a:ext cx="215851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8B820B2-DBDE-4A6A-B381-5E3DE3121069}"/>
              </a:ext>
            </a:extLst>
          </p:cNvPr>
          <p:cNvSpPr/>
          <p:nvPr/>
        </p:nvSpPr>
        <p:spPr>
          <a:xfrm>
            <a:off x="6840415" y="1718907"/>
            <a:ext cx="1600201" cy="241764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F85BB6-9513-4EAC-8AAD-47274641D82C}"/>
              </a:ext>
            </a:extLst>
          </p:cNvPr>
          <p:cNvSpPr/>
          <p:nvPr/>
        </p:nvSpPr>
        <p:spPr>
          <a:xfrm>
            <a:off x="10374923" y="1925515"/>
            <a:ext cx="1600201" cy="241764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46E79-DE9E-4C39-9D61-0F8C4ADB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068" y="973539"/>
            <a:ext cx="5770033" cy="1455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0FDDA-EC3A-4094-AB4F-1A8750C4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3" y="1050879"/>
            <a:ext cx="6067617" cy="12965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7D4022-3C1B-4A49-8A41-B4B315B9B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273" y="3093493"/>
            <a:ext cx="8368152" cy="31162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B06A06-E43F-461E-B13B-9EE14DEDEB4C}"/>
              </a:ext>
            </a:extLst>
          </p:cNvPr>
          <p:cNvSpPr/>
          <p:nvPr/>
        </p:nvSpPr>
        <p:spPr>
          <a:xfrm>
            <a:off x="2088173" y="3093493"/>
            <a:ext cx="2492619" cy="823480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C7892-E2C0-48D5-95EC-0671248F704C}"/>
              </a:ext>
            </a:extLst>
          </p:cNvPr>
          <p:cNvCxnSpPr>
            <a:cxnSpLocks/>
          </p:cNvCxnSpPr>
          <p:nvPr/>
        </p:nvCxnSpPr>
        <p:spPr>
          <a:xfrm flipH="1">
            <a:off x="11289323" y="1811215"/>
            <a:ext cx="60227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2E0A109-74B9-4117-90D0-63FEAFF51DF7}"/>
              </a:ext>
            </a:extLst>
          </p:cNvPr>
          <p:cNvSpPr/>
          <p:nvPr/>
        </p:nvSpPr>
        <p:spPr>
          <a:xfrm>
            <a:off x="5767754" y="3744124"/>
            <a:ext cx="4573671" cy="823480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E08141-2EC5-4B95-B777-2D181F108497}"/>
              </a:ext>
            </a:extLst>
          </p:cNvPr>
          <p:cNvCxnSpPr>
            <a:cxnSpLocks/>
          </p:cNvCxnSpPr>
          <p:nvPr/>
        </p:nvCxnSpPr>
        <p:spPr>
          <a:xfrm flipH="1">
            <a:off x="1507881" y="1925515"/>
            <a:ext cx="215851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8B820B2-DBDE-4A6A-B381-5E3DE3121069}"/>
              </a:ext>
            </a:extLst>
          </p:cNvPr>
          <p:cNvSpPr/>
          <p:nvPr/>
        </p:nvSpPr>
        <p:spPr>
          <a:xfrm>
            <a:off x="6840415" y="1718907"/>
            <a:ext cx="1600201" cy="241764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F85BB6-9513-4EAC-8AAD-47274641D82C}"/>
              </a:ext>
            </a:extLst>
          </p:cNvPr>
          <p:cNvSpPr/>
          <p:nvPr/>
        </p:nvSpPr>
        <p:spPr>
          <a:xfrm>
            <a:off x="10374923" y="1925515"/>
            <a:ext cx="1600201" cy="241764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B534918-47F2-425C-8CCB-94476B89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527" y="648269"/>
            <a:ext cx="2777180" cy="2125393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7DA10E5-797F-418F-8AA6-7432CC5B8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144" y="546669"/>
            <a:ext cx="2777180" cy="21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EC630-CA3E-4698-9074-907C117B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965" y="561975"/>
            <a:ext cx="6065772" cy="573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4BC9A-7E10-47E7-9DF9-547E8591EA28}"/>
              </a:ext>
            </a:extLst>
          </p:cNvPr>
          <p:cNvSpPr txBox="1"/>
          <p:nvPr/>
        </p:nvSpPr>
        <p:spPr>
          <a:xfrm>
            <a:off x="412342" y="2836514"/>
            <a:ext cx="5074975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פורסם ביום שלישי, 3.11, שעה 23:00 – </a:t>
            </a:r>
            <a:endParaRPr lang="en-US" sz="2400" dirty="0"/>
          </a:p>
          <a:p>
            <a:pPr algn="ctr"/>
            <a:r>
              <a:rPr lang="he-IL" sz="2400" dirty="0"/>
              <a:t>עדיין אין תוצאות של הבחירות!</a:t>
            </a:r>
            <a:endParaRPr lang="en-US" sz="2400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6B8C7A5-3874-4841-A7E8-E0FE88B4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18" y="485286"/>
            <a:ext cx="2777180" cy="2125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B5388D-4E44-4EFA-BD88-25112F5D0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99" y="4800402"/>
            <a:ext cx="5422492" cy="97742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2339F48-9E46-447F-8B68-E543DBF9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51" y="4315775"/>
            <a:ext cx="2777180" cy="2125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4E02BF-737C-4541-B375-496CB312F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98" y="620369"/>
            <a:ext cx="5335181" cy="142271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D16CA41-4A1E-44ED-85B8-9A09B573D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70" y="269029"/>
            <a:ext cx="2777180" cy="21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5542"/>
            <a:ext cx="8534400" cy="1507067"/>
          </a:xfrm>
        </p:spPr>
        <p:txBody>
          <a:bodyPr/>
          <a:lstStyle/>
          <a:p>
            <a:r>
              <a:rPr lang="en-US" dirty="0"/>
              <a:t>Offensiveness</a:t>
            </a:r>
            <a:r>
              <a:rPr lang="he-IL" dirty="0"/>
              <a:t> </a:t>
            </a:r>
            <a:r>
              <a:rPr lang="en-US" dirty="0"/>
              <a:t> + </a:t>
            </a:r>
            <a:r>
              <a:rPr lang="en-US" dirty="0" err="1"/>
              <a:t>Trigers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46" y="1732035"/>
            <a:ext cx="8534400" cy="5099353"/>
          </a:xfrm>
        </p:spPr>
        <p:txBody>
          <a:bodyPr>
            <a:normAutofit fontScale="85000" lnSpcReduction="20000"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מציאת חברים וחברות שמתבטאות בצורה פוגענית, תוקפנית, אגרסיבית, בוטה.</a:t>
            </a:r>
            <a:endParaRPr lang="en-US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מציאת חברים וחברות שמפרסמות פוסטים עם טריגרים מכל מיני סוגים.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אלגוריתם: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בניית מאגר מילים וצירופים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לכל פוסט - בדיקה האם מכיל בתוכו משהו מהמאגר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אתגרים: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False Positive</a:t>
            </a:r>
            <a:r>
              <a:rPr lang="he-IL" dirty="0">
                <a:solidFill>
                  <a:schemeClr val="tx1"/>
                </a:solidFill>
              </a:rPr>
              <a:t> – ציניות, ציטוטים, כפל משמעות, וכו'....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False Negative</a:t>
            </a:r>
            <a:r>
              <a:rPr lang="he-IL" dirty="0">
                <a:solidFill>
                  <a:schemeClr val="tx1"/>
                </a:solidFill>
              </a:rPr>
              <a:t> – טריגרים ופוגענות בצורה לא מפורשת, למשל מטאפורות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מאגר מילים – יכול להשתנות מאדם לאדם!</a:t>
            </a:r>
          </a:p>
          <a:p>
            <a:pPr marL="457200" lvl="1" indent="0" algn="r" rtl="1">
              <a:buNone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תוצאות: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הצל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אחת מתוך אחת</a:t>
            </a:r>
            <a:endParaRPr lang="he-IL" dirty="0"/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DCE090-F38B-45D0-97E1-EC9020A7BE3A}"/>
              </a:ext>
            </a:extLst>
          </p:cNvPr>
          <p:cNvSpPr txBox="1">
            <a:spLocks/>
          </p:cNvSpPr>
          <p:nvPr/>
        </p:nvSpPr>
        <p:spPr>
          <a:xfrm>
            <a:off x="684212" y="4518089"/>
            <a:ext cx="8534400" cy="11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Wingdings 3" panose="050401020108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67EF25-C633-4EE0-931A-EB6C9222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7" y="1111161"/>
            <a:ext cx="11307835" cy="49661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70A07-0E8B-430A-A75B-0589504E3262}"/>
              </a:ext>
            </a:extLst>
          </p:cNvPr>
          <p:cNvSpPr/>
          <p:nvPr/>
        </p:nvSpPr>
        <p:spPr>
          <a:xfrm>
            <a:off x="802312" y="2743200"/>
            <a:ext cx="10465456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9BBC25-4FF6-4CC7-9B91-424465CFCF9F}"/>
              </a:ext>
            </a:extLst>
          </p:cNvPr>
          <p:cNvSpPr/>
          <p:nvPr/>
        </p:nvSpPr>
        <p:spPr>
          <a:xfrm>
            <a:off x="4256468" y="4385256"/>
            <a:ext cx="1120462" cy="528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FB179038-6FD2-4C78-BC22-A1A999E3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2" y="122707"/>
            <a:ext cx="1976907" cy="197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81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E5DFBE-70C5-45A0-BE21-72670068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943429"/>
            <a:ext cx="11727918" cy="517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B9BCBB-DD46-4D3A-8264-5F996913BFAD}"/>
              </a:ext>
            </a:extLst>
          </p:cNvPr>
          <p:cNvSpPr/>
          <p:nvPr/>
        </p:nvSpPr>
        <p:spPr>
          <a:xfrm>
            <a:off x="748026" y="4294731"/>
            <a:ext cx="10933235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ED5BD82E-595D-459A-9DA5-9108541DC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02" y="154694"/>
            <a:ext cx="1621340" cy="18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8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51F3AA-5284-4A6B-AA88-18D35C81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842601"/>
            <a:ext cx="11726912" cy="5172797"/>
          </a:xfrm>
          <a:prstGeom prst="rect">
            <a:avLst/>
          </a:prstGeom>
        </p:spPr>
      </p:pic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FC2A775F-C18C-4D09-923B-F5DCB6F2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162"/>
            <a:ext cx="1700134" cy="17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0AEBA4-1DC0-4417-A2FF-732960D3A1CB}"/>
              </a:ext>
            </a:extLst>
          </p:cNvPr>
          <p:cNvSpPr/>
          <p:nvPr/>
        </p:nvSpPr>
        <p:spPr>
          <a:xfrm>
            <a:off x="516206" y="4243215"/>
            <a:ext cx="10933235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609427"/>
            <a:ext cx="8534400" cy="361526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98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609427"/>
            <a:ext cx="8534400" cy="3615267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609427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Concept</a:t>
            </a:r>
          </a:p>
          <a:p>
            <a:r>
              <a:rPr lang="en-US" dirty="0">
                <a:solidFill>
                  <a:schemeClr val="tx1"/>
                </a:solidFill>
              </a:rPr>
              <a:t>Features</a:t>
            </a:r>
          </a:p>
          <a:p>
            <a:r>
              <a:rPr lang="en-US" dirty="0">
                <a:solidFill>
                  <a:schemeClr val="tx1"/>
                </a:solidFill>
              </a:rPr>
              <a:t>Architecture</a:t>
            </a:r>
          </a:p>
          <a:p>
            <a:r>
              <a:rPr lang="en-US" dirty="0">
                <a:solidFill>
                  <a:schemeClr val="tx1"/>
                </a:solidFill>
              </a:rPr>
              <a:t>Demo</a:t>
            </a:r>
          </a:p>
          <a:p>
            <a:r>
              <a:rPr lang="en-US" dirty="0">
                <a:solidFill>
                  <a:schemeClr val="tx1"/>
                </a:solidFill>
              </a:rPr>
              <a:t>Analyzer + Findings</a:t>
            </a:r>
          </a:p>
          <a:p>
            <a:r>
              <a:rPr lang="en-US" dirty="0">
                <a:solidFill>
                  <a:schemeClr val="tx1"/>
                </a:solidFill>
              </a:rPr>
              <a:t>Looking Forward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28600"/>
            <a:ext cx="8534400" cy="1507067"/>
          </a:xfrm>
        </p:spPr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25562"/>
            <a:ext cx="8534400" cy="4780037"/>
          </a:xfrm>
        </p:spPr>
        <p:txBody>
          <a:bodyPr>
            <a:normAutofit fontScale="92500" lnSpcReduction="10000"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שיפור אנליזות: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פייק ניוז – הצלבה עם עוד אנליזות, להעלאת רמת ודאות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פוגענות וטריגרים – ניתוח טקסט חכם יותר, התחשבות בקונטקסט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הוספה של טווח – למשל </a:t>
            </a:r>
            <a:r>
              <a:rPr lang="he-IL" b="1" dirty="0">
                <a:solidFill>
                  <a:schemeClr val="tx1"/>
                </a:solidFill>
              </a:rPr>
              <a:t>עד כמה</a:t>
            </a:r>
            <a:r>
              <a:rPr lang="he-IL" dirty="0">
                <a:solidFill>
                  <a:schemeClr val="tx1"/>
                </a:solidFill>
              </a:rPr>
              <a:t> פוסט פוגעני?</a:t>
            </a:r>
          </a:p>
          <a:p>
            <a:pPr marL="457200" lvl="1" indent="0" algn="r" rtl="1">
              <a:buNone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התאמה אישית לכל יוזר ויוזרית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סריקת חברים של חברים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ניתוח של תגובות, שיתופים, קבוצות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"ניסויים בבני אדם"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2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736" y="3467705"/>
            <a:ext cx="8534400" cy="1507067"/>
          </a:xfrm>
        </p:spPr>
        <p:txBody>
          <a:bodyPr>
            <a:normAutofit/>
          </a:bodyPr>
          <a:lstStyle/>
          <a:p>
            <a:r>
              <a:rPr lang="en-US" sz="4800" b="1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3452C-748A-4F8F-8CDE-E0ECE7F9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9180">
            <a:off x="358404" y="765048"/>
            <a:ext cx="5564938" cy="3252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796738-272F-4384-BAC9-BB777105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8853">
            <a:off x="6280527" y="686150"/>
            <a:ext cx="5590266" cy="286349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4970CB7-BD90-4E98-B55E-BCCF7414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175" y="4328858"/>
            <a:ext cx="2777180" cy="2125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67A1A7-BA47-4E64-A893-F3BE86262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7895">
            <a:off x="8490589" y="3978958"/>
            <a:ext cx="2228912" cy="24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7110" y="2785430"/>
            <a:ext cx="4133851" cy="912812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</a:p>
        </p:txBody>
      </p:sp>
      <p:sp>
        <p:nvSpPr>
          <p:cNvPr id="51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, person, person, holding&#10;&#10;Description automatically generated">
            <a:extLst>
              <a:ext uri="{FF2B5EF4-FFF2-40B4-BE49-F238E27FC236}">
                <a16:creationId xmlns:a16="http://schemas.microsoft.com/office/drawing/2014/main" id="{4D7CF4A6-C04A-477C-AF27-34A66EA72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9" r="24764" b="-3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69" name="Group 52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276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609427"/>
            <a:ext cx="8534400" cy="3615267"/>
          </a:xfrm>
        </p:spPr>
        <p:txBody>
          <a:bodyPr>
            <a:normAutofit fontScale="92500" lnSpcReduction="20000"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b="1" dirty="0">
                <a:solidFill>
                  <a:schemeClr val="tx1"/>
                </a:solidFill>
              </a:rPr>
              <a:t>הרעיון: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כלי שמאפשר סריקה רחבה של פרופילי פייסבוק, לפי קריטריונים רצויים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b="1" dirty="0">
                <a:solidFill>
                  <a:schemeClr val="tx1"/>
                </a:solidFill>
              </a:rPr>
              <a:t>מטרה: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שליטה בתוכן אותו אנחנו צורכים וצורכות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b="1" dirty="0">
                <a:solidFill>
                  <a:schemeClr val="tx1"/>
                </a:solidFill>
              </a:rPr>
              <a:t>שימושים: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הצעת חברות מאדם לא מוכר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סריקה של אדם שפוסט לא רצוי שלו מופיע בפיד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סריקה קבועה של כל רשימת החברים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609427"/>
            <a:ext cx="8534400" cy="3615267"/>
          </a:xfrm>
        </p:spPr>
        <p:txBody>
          <a:bodyPr>
            <a:normAutofit lnSpcReduction="10000"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b="1" dirty="0">
                <a:solidFill>
                  <a:schemeClr val="tx1"/>
                </a:solidFill>
              </a:rPr>
              <a:t>פיצ'רים: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סריקת יוזר ספציפי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סריקת כל החברים והחברות</a:t>
            </a:r>
          </a:p>
          <a:p>
            <a:pPr marL="0" indent="0" algn="r" rtl="1">
              <a:buNone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b="1" dirty="0">
                <a:solidFill>
                  <a:schemeClr val="tx1"/>
                </a:solidFill>
              </a:rPr>
              <a:t>אנליזות: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פוגענות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סיכוי לפרסום פייק ניוז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טריגרים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אמינות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73136"/>
            <a:ext cx="8534400" cy="948321"/>
          </a:xfrm>
        </p:spPr>
        <p:txBody>
          <a:bodyPr/>
          <a:lstStyle/>
          <a:p>
            <a:r>
              <a:rPr lang="en-US" dirty="0" err="1"/>
              <a:t>ArcIhtecture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E3398-08A4-4317-BF90-1278BD12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77" y="1382132"/>
            <a:ext cx="8534399" cy="4371569"/>
          </a:xfrm>
          <a:prstGeom prst="rect">
            <a:avLst/>
          </a:prstGeom>
        </p:spPr>
      </p:pic>
      <p:sp>
        <p:nvSpPr>
          <p:cNvPr id="4" name="Rectangle: Rounded Corners 3">
            <a:hlinkClick r:id="rId3"/>
            <a:extLst>
              <a:ext uri="{FF2B5EF4-FFF2-40B4-BE49-F238E27FC236}">
                <a16:creationId xmlns:a16="http://schemas.microsoft.com/office/drawing/2014/main" id="{7C0F7375-0B4E-4E5E-B69B-96EDCDD457E0}"/>
              </a:ext>
            </a:extLst>
          </p:cNvPr>
          <p:cNvSpPr/>
          <p:nvPr/>
        </p:nvSpPr>
        <p:spPr>
          <a:xfrm>
            <a:off x="4185138" y="5833696"/>
            <a:ext cx="2672862" cy="82647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39342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scarper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609427"/>
            <a:ext cx="8534400" cy="361526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29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609427"/>
            <a:ext cx="8534400" cy="3615267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ניתוח של פרופיל פייסבוק כלשהו, לפי האנליזות הרצויות.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הדגש המרכזי - פתוח להרחבה ושינויים של האנליזות בהן הוא משתמש.</a:t>
            </a:r>
            <a:endParaRPr lang="en-US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</a:rPr>
              <a:t>האנליזות בלתי תלויות.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CF1-2204-4A7E-8B28-A488E7E3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378" y="254358"/>
            <a:ext cx="8534400" cy="1507067"/>
          </a:xfrm>
        </p:spPr>
        <p:txBody>
          <a:bodyPr/>
          <a:lstStyle/>
          <a:p>
            <a:r>
              <a:rPr lang="en-US" dirty="0"/>
              <a:t>Potential Fake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5E5-C213-496E-993F-E484D6BDD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48" y="1700010"/>
            <a:ext cx="8831564" cy="5005591"/>
          </a:xfrm>
        </p:spPr>
        <p:txBody>
          <a:bodyPr>
            <a:normAutofit fontScale="92500" lnSpcReduction="20000"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סוג הפוטנציאל לפייק ניוז שבו התמקדנו: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הקשר בין פוסטים עם רגשות קיצוניים לפייק ניוז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endParaRPr lang="he-IL" sz="1900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אלגוריתם: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ניתוח רגשות אוטומטי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ניתוח רגשות ידני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שימוש בספים (</a:t>
            </a:r>
            <a:r>
              <a:rPr lang="en-US" sz="1900" dirty="0">
                <a:solidFill>
                  <a:schemeClr val="tx1"/>
                </a:solidFill>
              </a:rPr>
              <a:t>thresholds</a:t>
            </a:r>
            <a:r>
              <a:rPr lang="he-IL" sz="1900" dirty="0">
                <a:solidFill>
                  <a:schemeClr val="tx1"/>
                </a:solidFill>
              </a:rPr>
              <a:t>)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he-IL" sz="1900" dirty="0">
                <a:solidFill>
                  <a:schemeClr val="tx1"/>
                </a:solidFill>
              </a:rPr>
              <a:t>לקביעה האם הפוסט רגשי צורה קיצונית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sz="1900" dirty="0">
              <a:solidFill>
                <a:schemeClr val="tx1"/>
              </a:solidFill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אתגרים: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גם בעין אנושית קשה לזהות פייק ניוז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איך להבדיל בין יוזרים שפשוט מפרסמים פוסטים רגשיים לבין יוזרים שבאמת פוטנציאליים לפייק?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תוצאות: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he-IL" sz="1900" dirty="0">
                <a:solidFill>
                  <a:schemeClr val="tx1"/>
                </a:solidFill>
              </a:rPr>
              <a:t>העמוד "ציוני בנשמה שלי"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6D150A-C636-45D1-8C39-F28292222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21" y="125607"/>
            <a:ext cx="4240620" cy="4208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18EC7-63D0-40DB-9DCC-DF9C50C7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7" y="122403"/>
            <a:ext cx="4589073" cy="4180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F2F349-F9C3-4101-BE0B-73283D580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9" y="4728751"/>
            <a:ext cx="5306422" cy="1459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95F016-A5EB-4137-B661-09A247883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015" y="4506201"/>
            <a:ext cx="3605516" cy="20401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E6CCCB-E1DD-4856-A933-17830B21EA47}"/>
              </a:ext>
            </a:extLst>
          </p:cNvPr>
          <p:cNvSpPr/>
          <p:nvPr/>
        </p:nvSpPr>
        <p:spPr>
          <a:xfrm flipV="1">
            <a:off x="2878428" y="714387"/>
            <a:ext cx="2267003" cy="190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54D225-4FAD-4903-8F0D-49CE7A0094B2}"/>
              </a:ext>
            </a:extLst>
          </p:cNvPr>
          <p:cNvSpPr/>
          <p:nvPr/>
        </p:nvSpPr>
        <p:spPr>
          <a:xfrm flipV="1">
            <a:off x="9111803" y="809604"/>
            <a:ext cx="1455313" cy="190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A5D110-4AB2-4497-A003-99653D65CCAF}"/>
              </a:ext>
            </a:extLst>
          </p:cNvPr>
          <p:cNvSpPr/>
          <p:nvPr/>
        </p:nvSpPr>
        <p:spPr>
          <a:xfrm flipV="1">
            <a:off x="521594" y="5431081"/>
            <a:ext cx="959477" cy="190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E7C6AE-E0B6-41D5-A4BE-BF6DE59125DC}"/>
              </a:ext>
            </a:extLst>
          </p:cNvPr>
          <p:cNvSpPr/>
          <p:nvPr/>
        </p:nvSpPr>
        <p:spPr>
          <a:xfrm flipV="1">
            <a:off x="7192851" y="5431081"/>
            <a:ext cx="1654935" cy="267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9F8CEA-0B0D-4489-B9EC-F178AC04D2E0}"/>
              </a:ext>
            </a:extLst>
          </p:cNvPr>
          <p:cNvSpPr/>
          <p:nvPr/>
        </p:nvSpPr>
        <p:spPr>
          <a:xfrm flipV="1">
            <a:off x="7192851" y="6240605"/>
            <a:ext cx="1867436" cy="267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445D39-2D62-4EE7-8DA5-124D17669A49}"/>
              </a:ext>
            </a:extLst>
          </p:cNvPr>
          <p:cNvSpPr/>
          <p:nvPr/>
        </p:nvSpPr>
        <p:spPr>
          <a:xfrm flipV="1">
            <a:off x="3779950" y="5607424"/>
            <a:ext cx="1674254" cy="267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3" grpId="0" animBg="1"/>
      <p:bldP spid="34" grpId="0" animBg="1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343</Words>
  <Application>Microsoft Office PowerPoint</Application>
  <PresentationFormat>Widescreen</PresentationFormat>
  <Paragraphs>86</Paragraphs>
  <Slides>22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Wingdings</vt:lpstr>
      <vt:lpstr>Wingdings 3</vt:lpstr>
      <vt:lpstr>Slice</vt:lpstr>
      <vt:lpstr>Secure Your Mind</vt:lpstr>
      <vt:lpstr>Outline</vt:lpstr>
      <vt:lpstr>concept</vt:lpstr>
      <vt:lpstr>features</vt:lpstr>
      <vt:lpstr>ArcIhtecture</vt:lpstr>
      <vt:lpstr>scarper</vt:lpstr>
      <vt:lpstr>Analyzer</vt:lpstr>
      <vt:lpstr>Potential Fake news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Offensiveness  + Trigers</vt:lpstr>
      <vt:lpstr>PowerPoint Presentation</vt:lpstr>
      <vt:lpstr>PowerPoint Presentation</vt:lpstr>
      <vt:lpstr>PowerPoint Presentation</vt:lpstr>
      <vt:lpstr>challenges</vt:lpstr>
      <vt:lpstr>Conclusions</vt:lpstr>
      <vt:lpstr>Looking forward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Your Mind</dc:title>
  <dc:creator>Yuval Cohen</dc:creator>
  <cp:lastModifiedBy>Yuval Cohen</cp:lastModifiedBy>
  <cp:revision>95</cp:revision>
  <dcterms:created xsi:type="dcterms:W3CDTF">2020-11-02T15:39:34Z</dcterms:created>
  <dcterms:modified xsi:type="dcterms:W3CDTF">2020-11-07T16:43:33Z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t-yucohe@microsoft.com</vt:lpwstr>
  </property>
  <property fmtid="{D5CDD505-2E9C-101B-9397-08002B2CF9AE}" pid="5" name="MSIP_Label_f42aa342-8706-4288-bd11-ebb85995028c_SetDate">
    <vt:lpwstr>2020-11-02T15:49:02.7639150Z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5bf427c5-e7b1-4a46-9942-9922c39421d2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